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69" r:id="rId3"/>
    <p:sldId id="257" r:id="rId4"/>
    <p:sldId id="258" r:id="rId5"/>
    <p:sldId id="259" r:id="rId6"/>
    <p:sldId id="260" r:id="rId7"/>
    <p:sldId id="261" r:id="rId8"/>
    <p:sldId id="266" r:id="rId9"/>
    <p:sldId id="262" r:id="rId10"/>
    <p:sldId id="263" r:id="rId11"/>
    <p:sldId id="267" r:id="rId12"/>
    <p:sldId id="264" r:id="rId13"/>
    <p:sldId id="268" r:id="rId14"/>
    <p:sldId id="265" r:id="rId15"/>
  </p:sldIdLst>
  <p:sldSz cx="14630400" cy="8229600"/>
  <p:notesSz cx="8229600" cy="14630400"/>
  <p:embeddedFontLst>
    <p:embeddedFont>
      <p:font typeface="Arial Black" panose="020B0A04020102020204" pitchFamily="34" charset="0"/>
      <p:bold r:id="rId17"/>
    </p:embeddedFont>
    <p:embeddedFont>
      <p:font typeface="Cabin" panose="020B0604020202020204" charset="0"/>
      <p:regular r:id="rId18"/>
    </p:embeddedFont>
    <p:embeddedFont>
      <p:font typeface="Unbounde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58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78148"/>
            <a:ext cx="7468553" cy="2816066"/>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Customer Segmentation Analysis using Power BI</a:t>
            </a:r>
            <a:endParaRPr lang="en-US" sz="4400" dirty="0"/>
          </a:p>
        </p:txBody>
      </p:sp>
      <p:sp>
        <p:nvSpPr>
          <p:cNvPr id="4" name="Text 1"/>
          <p:cNvSpPr/>
          <p:nvPr/>
        </p:nvSpPr>
        <p:spPr>
          <a:xfrm>
            <a:off x="6324124" y="4553188"/>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explores the use of Power BI to analyze customer shopping trends and identify distinct customer segments based on purchasing behavior, demographics, and preferences. The goal of this analysis is to provide insights for businesses to tailor their marketing strategies, improve customer engagement, and optimize resource allocation.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8298" y="804267"/>
            <a:ext cx="13229630" cy="561618"/>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Unbounded" pitchFamily="34" charset="0"/>
                <a:ea typeface="Unbounded" pitchFamily="34" charset="-122"/>
                <a:cs typeface="Unbounded" pitchFamily="34" charset="-120"/>
              </a:rPr>
              <a:t>Page 1: Customer Demographics and Preferences</a:t>
            </a:r>
            <a:endParaRPr lang="en-US" sz="3500" dirty="0"/>
          </a:p>
        </p:txBody>
      </p:sp>
      <p:sp>
        <p:nvSpPr>
          <p:cNvPr id="4" name="Text 1"/>
          <p:cNvSpPr/>
          <p:nvPr/>
        </p:nvSpPr>
        <p:spPr>
          <a:xfrm>
            <a:off x="668298" y="5559743"/>
            <a:ext cx="2246709"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Age Category</a:t>
            </a:r>
            <a:endParaRPr lang="en-US" sz="1750" dirty="0"/>
          </a:p>
        </p:txBody>
      </p:sp>
      <p:sp>
        <p:nvSpPr>
          <p:cNvPr id="5" name="Text 2"/>
          <p:cNvSpPr/>
          <p:nvPr/>
        </p:nvSpPr>
        <p:spPr>
          <a:xfrm>
            <a:off x="668298" y="6031349"/>
            <a:ext cx="4120277" cy="91654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Customers aged 40-60 years make the most purchases, indicating a potential target segment for marketing efforts.</a:t>
            </a:r>
            <a:endParaRPr lang="en-US" sz="1500" dirty="0"/>
          </a:p>
        </p:txBody>
      </p:sp>
      <p:sp>
        <p:nvSpPr>
          <p:cNvPr id="6" name="Text 3"/>
          <p:cNvSpPr/>
          <p:nvPr/>
        </p:nvSpPr>
        <p:spPr>
          <a:xfrm>
            <a:off x="5261967" y="5559743"/>
            <a:ext cx="2619256"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Gender Distribution</a:t>
            </a:r>
            <a:endParaRPr lang="en-US" sz="1750" dirty="0"/>
          </a:p>
        </p:txBody>
      </p:sp>
      <p:sp>
        <p:nvSpPr>
          <p:cNvPr id="7" name="Text 4"/>
          <p:cNvSpPr/>
          <p:nvPr/>
        </p:nvSpPr>
        <p:spPr>
          <a:xfrm>
            <a:off x="5261967" y="6031349"/>
            <a:ext cx="4120277" cy="91654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Male customers represent a larger proportion of the overall customer base, suggesting potential differences in purchase behavior between genders.</a:t>
            </a:r>
            <a:endParaRPr lang="en-US" sz="1500" dirty="0"/>
          </a:p>
        </p:txBody>
      </p:sp>
      <p:sp>
        <p:nvSpPr>
          <p:cNvPr id="8" name="Text 5"/>
          <p:cNvSpPr/>
          <p:nvPr/>
        </p:nvSpPr>
        <p:spPr>
          <a:xfrm>
            <a:off x="9855637" y="5559743"/>
            <a:ext cx="2691289"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Subscription Status</a:t>
            </a:r>
            <a:endParaRPr lang="en-US" sz="1750" dirty="0"/>
          </a:p>
        </p:txBody>
      </p:sp>
      <p:sp>
        <p:nvSpPr>
          <p:cNvPr id="9" name="Text 6"/>
          <p:cNvSpPr/>
          <p:nvPr/>
        </p:nvSpPr>
        <p:spPr>
          <a:xfrm>
            <a:off x="9855637" y="6031349"/>
            <a:ext cx="4120277" cy="1222058"/>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Non-subscription customers dominate purchase amounts, especially in the 40-60 age group, highlighting the importance of this segment for generating revenue.</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EE5030-F412-EBA4-DD72-646D7CF34FA8}"/>
              </a:ext>
            </a:extLst>
          </p:cNvPr>
          <p:cNvPicPr>
            <a:picLocks noChangeAspect="1"/>
          </p:cNvPicPr>
          <p:nvPr/>
        </p:nvPicPr>
        <p:blipFill>
          <a:blip r:embed="rId2"/>
          <a:stretch>
            <a:fillRect/>
          </a:stretch>
        </p:blipFill>
        <p:spPr>
          <a:xfrm>
            <a:off x="1565462" y="724830"/>
            <a:ext cx="11750305" cy="657557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147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0302" y="533400"/>
            <a:ext cx="7073741" cy="428744"/>
          </a:xfrm>
          <a:prstGeom prst="rect">
            <a:avLst/>
          </a:prstGeom>
          <a:noFill/>
          <a:ln/>
        </p:spPr>
        <p:txBody>
          <a:bodyPr wrap="none" lIns="0" tIns="0" rIns="0" bIns="0" rtlCol="0" anchor="t"/>
          <a:lstStyle/>
          <a:p>
            <a:pPr marL="0" indent="0">
              <a:lnSpc>
                <a:spcPts val="3350"/>
              </a:lnSpc>
              <a:buNone/>
            </a:pPr>
            <a:r>
              <a:rPr lang="en-US" sz="2700" dirty="0">
                <a:solidFill>
                  <a:srgbClr val="FFFFFF"/>
                </a:solidFill>
                <a:latin typeface="Unbounded" pitchFamily="34" charset="0"/>
                <a:ea typeface="Unbounded" pitchFamily="34" charset="-122"/>
                <a:cs typeface="Unbounded" pitchFamily="34" charset="-120"/>
              </a:rPr>
              <a:t>Page 2: Sales and Seasonal Trends</a:t>
            </a:r>
            <a:endParaRPr lang="en-US" sz="2700" dirty="0"/>
          </a:p>
        </p:txBody>
      </p:sp>
      <p:pic>
        <p:nvPicPr>
          <p:cNvPr id="4" name="Image 1" descr="preencoded.png"/>
          <p:cNvPicPr>
            <a:picLocks noChangeAspect="1"/>
          </p:cNvPicPr>
          <p:nvPr/>
        </p:nvPicPr>
        <p:blipFill>
          <a:blip r:embed="rId3"/>
          <a:stretch>
            <a:fillRect/>
          </a:stretch>
        </p:blipFill>
        <p:spPr>
          <a:xfrm>
            <a:off x="3070622" y="4280178"/>
            <a:ext cx="1684139" cy="826651"/>
          </a:xfrm>
          <a:prstGeom prst="rect">
            <a:avLst/>
          </a:prstGeom>
        </p:spPr>
      </p:pic>
      <p:sp>
        <p:nvSpPr>
          <p:cNvPr id="5" name="Text 1"/>
          <p:cNvSpPr/>
          <p:nvPr/>
        </p:nvSpPr>
        <p:spPr>
          <a:xfrm>
            <a:off x="3869650" y="4649748"/>
            <a:ext cx="85844"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1</a:t>
            </a:r>
            <a:endParaRPr lang="en-US" sz="1400" dirty="0"/>
          </a:p>
        </p:txBody>
      </p:sp>
      <p:sp>
        <p:nvSpPr>
          <p:cNvPr id="6" name="Text 2"/>
          <p:cNvSpPr/>
          <p:nvPr/>
        </p:nvSpPr>
        <p:spPr>
          <a:xfrm>
            <a:off x="4900493" y="4425910"/>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Clothing</a:t>
            </a:r>
            <a:endParaRPr lang="en-US" sz="1350" dirty="0"/>
          </a:p>
        </p:txBody>
      </p:sp>
      <p:sp>
        <p:nvSpPr>
          <p:cNvPr id="7" name="Text 3"/>
          <p:cNvSpPr/>
          <p:nvPr/>
        </p:nvSpPr>
        <p:spPr>
          <a:xfrm>
            <a:off x="4900493" y="4727734"/>
            <a:ext cx="3669744"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Highest sales volume across all seasons, especially in Spring.</a:t>
            </a:r>
            <a:endParaRPr lang="en-US" sz="1100" dirty="0"/>
          </a:p>
        </p:txBody>
      </p:sp>
      <p:sp>
        <p:nvSpPr>
          <p:cNvPr id="8" name="Shape 4"/>
          <p:cNvSpPr/>
          <p:nvPr/>
        </p:nvSpPr>
        <p:spPr>
          <a:xfrm>
            <a:off x="4791194" y="5121235"/>
            <a:ext cx="9292471" cy="7620"/>
          </a:xfrm>
          <a:prstGeom prst="roundRect">
            <a:avLst>
              <a:gd name="adj" fmla="val 287020"/>
            </a:avLst>
          </a:prstGeom>
          <a:solidFill>
            <a:srgbClr val="49606E"/>
          </a:solidFill>
          <a:ln/>
        </p:spPr>
      </p:sp>
      <p:pic>
        <p:nvPicPr>
          <p:cNvPr id="9" name="Image 2" descr="preencoded.png"/>
          <p:cNvPicPr>
            <a:picLocks noChangeAspect="1"/>
          </p:cNvPicPr>
          <p:nvPr/>
        </p:nvPicPr>
        <p:blipFill>
          <a:blip r:embed="rId4"/>
          <a:stretch>
            <a:fillRect/>
          </a:stretch>
        </p:blipFill>
        <p:spPr>
          <a:xfrm>
            <a:off x="2228493" y="5143262"/>
            <a:ext cx="3368397" cy="826651"/>
          </a:xfrm>
          <a:prstGeom prst="rect">
            <a:avLst/>
          </a:prstGeom>
        </p:spPr>
      </p:pic>
      <p:sp>
        <p:nvSpPr>
          <p:cNvPr id="10" name="Text 5"/>
          <p:cNvSpPr/>
          <p:nvPr/>
        </p:nvSpPr>
        <p:spPr>
          <a:xfrm>
            <a:off x="3840718" y="5410795"/>
            <a:ext cx="143828"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2</a:t>
            </a:r>
            <a:endParaRPr lang="en-US" sz="1400" dirty="0"/>
          </a:p>
        </p:txBody>
      </p:sp>
      <p:sp>
        <p:nvSpPr>
          <p:cNvPr id="11" name="Text 6"/>
          <p:cNvSpPr/>
          <p:nvPr/>
        </p:nvSpPr>
        <p:spPr>
          <a:xfrm>
            <a:off x="5742623" y="5288994"/>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Accessories</a:t>
            </a:r>
            <a:endParaRPr lang="en-US" sz="1350" dirty="0"/>
          </a:p>
        </p:txBody>
      </p:sp>
      <p:sp>
        <p:nvSpPr>
          <p:cNvPr id="12" name="Text 7"/>
          <p:cNvSpPr/>
          <p:nvPr/>
        </p:nvSpPr>
        <p:spPr>
          <a:xfrm>
            <a:off x="5742623" y="5590818"/>
            <a:ext cx="4518660"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Strong sales in Fall, suggesting potential seasonal marketing opportunities.</a:t>
            </a:r>
            <a:endParaRPr lang="en-US" sz="1100" dirty="0"/>
          </a:p>
        </p:txBody>
      </p:sp>
      <p:sp>
        <p:nvSpPr>
          <p:cNvPr id="13" name="Shape 8"/>
          <p:cNvSpPr/>
          <p:nvPr/>
        </p:nvSpPr>
        <p:spPr>
          <a:xfrm>
            <a:off x="5633323" y="5984319"/>
            <a:ext cx="8450342" cy="7620"/>
          </a:xfrm>
          <a:prstGeom prst="roundRect">
            <a:avLst>
              <a:gd name="adj" fmla="val 287020"/>
            </a:avLst>
          </a:prstGeom>
          <a:solidFill>
            <a:srgbClr val="49606E"/>
          </a:solidFill>
          <a:ln/>
        </p:spPr>
      </p:sp>
      <p:pic>
        <p:nvPicPr>
          <p:cNvPr id="14" name="Image 3" descr="preencoded.png"/>
          <p:cNvPicPr>
            <a:picLocks noChangeAspect="1"/>
          </p:cNvPicPr>
          <p:nvPr/>
        </p:nvPicPr>
        <p:blipFill>
          <a:blip r:embed="rId5"/>
          <a:stretch>
            <a:fillRect/>
          </a:stretch>
        </p:blipFill>
        <p:spPr>
          <a:xfrm>
            <a:off x="1386364" y="6006346"/>
            <a:ext cx="5052536" cy="826651"/>
          </a:xfrm>
          <a:prstGeom prst="rect">
            <a:avLst/>
          </a:prstGeom>
        </p:spPr>
      </p:pic>
      <p:sp>
        <p:nvSpPr>
          <p:cNvPr id="15" name="Text 9"/>
          <p:cNvSpPr/>
          <p:nvPr/>
        </p:nvSpPr>
        <p:spPr>
          <a:xfrm>
            <a:off x="3839289" y="6273879"/>
            <a:ext cx="146566"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3</a:t>
            </a:r>
            <a:endParaRPr lang="en-US" sz="1400" dirty="0"/>
          </a:p>
        </p:txBody>
      </p:sp>
      <p:sp>
        <p:nvSpPr>
          <p:cNvPr id="16" name="Text 10"/>
          <p:cNvSpPr/>
          <p:nvPr/>
        </p:nvSpPr>
        <p:spPr>
          <a:xfrm>
            <a:off x="6584632" y="6152078"/>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Footwear</a:t>
            </a:r>
            <a:endParaRPr lang="en-US" sz="1350" dirty="0"/>
          </a:p>
        </p:txBody>
      </p:sp>
      <p:sp>
        <p:nvSpPr>
          <p:cNvPr id="17" name="Text 11"/>
          <p:cNvSpPr/>
          <p:nvPr/>
        </p:nvSpPr>
        <p:spPr>
          <a:xfrm>
            <a:off x="6584632" y="6453902"/>
            <a:ext cx="4348758"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Peak sales in Spring, indicating a seasonal trend for footwear purchases.</a:t>
            </a:r>
            <a:endParaRPr lang="en-US" sz="1100" dirty="0"/>
          </a:p>
        </p:txBody>
      </p:sp>
      <p:sp>
        <p:nvSpPr>
          <p:cNvPr id="18" name="Shape 12"/>
          <p:cNvSpPr/>
          <p:nvPr/>
        </p:nvSpPr>
        <p:spPr>
          <a:xfrm>
            <a:off x="6475333" y="6847403"/>
            <a:ext cx="7608332" cy="7620"/>
          </a:xfrm>
          <a:prstGeom prst="roundRect">
            <a:avLst>
              <a:gd name="adj" fmla="val 287020"/>
            </a:avLst>
          </a:prstGeom>
          <a:solidFill>
            <a:srgbClr val="49606E"/>
          </a:solidFill>
          <a:ln/>
        </p:spPr>
      </p:sp>
      <p:pic>
        <p:nvPicPr>
          <p:cNvPr id="19" name="Image 4" descr="preencoded.png"/>
          <p:cNvPicPr>
            <a:picLocks noChangeAspect="1"/>
          </p:cNvPicPr>
          <p:nvPr/>
        </p:nvPicPr>
        <p:blipFill>
          <a:blip r:embed="rId6"/>
          <a:stretch>
            <a:fillRect/>
          </a:stretch>
        </p:blipFill>
        <p:spPr>
          <a:xfrm>
            <a:off x="544235" y="6869430"/>
            <a:ext cx="6736794" cy="826651"/>
          </a:xfrm>
          <a:prstGeom prst="rect">
            <a:avLst/>
          </a:prstGeom>
        </p:spPr>
      </p:pic>
      <p:sp>
        <p:nvSpPr>
          <p:cNvPr id="20" name="Text 13"/>
          <p:cNvSpPr/>
          <p:nvPr/>
        </p:nvSpPr>
        <p:spPr>
          <a:xfrm>
            <a:off x="3839408" y="7136963"/>
            <a:ext cx="146328"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4</a:t>
            </a:r>
            <a:endParaRPr lang="en-US" sz="1400" dirty="0"/>
          </a:p>
        </p:txBody>
      </p:sp>
      <p:sp>
        <p:nvSpPr>
          <p:cNvPr id="21" name="Text 14"/>
          <p:cNvSpPr/>
          <p:nvPr/>
        </p:nvSpPr>
        <p:spPr>
          <a:xfrm>
            <a:off x="7426762" y="7015163"/>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Outerwear</a:t>
            </a:r>
            <a:endParaRPr lang="en-US" sz="1350" dirty="0"/>
          </a:p>
        </p:txBody>
      </p:sp>
      <p:sp>
        <p:nvSpPr>
          <p:cNvPr id="22" name="Text 15"/>
          <p:cNvSpPr/>
          <p:nvPr/>
        </p:nvSpPr>
        <p:spPr>
          <a:xfrm>
            <a:off x="7426762" y="7316986"/>
            <a:ext cx="4432102"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Elevated sales in Fall, aligned with seasonal demand for outerwear items.</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ACA61-813D-7F3B-282C-2857339603A1}"/>
              </a:ext>
            </a:extLst>
          </p:cNvPr>
          <p:cNvPicPr>
            <a:picLocks noChangeAspect="1"/>
          </p:cNvPicPr>
          <p:nvPr/>
        </p:nvPicPr>
        <p:blipFill>
          <a:blip r:embed="rId2"/>
          <a:stretch>
            <a:fillRect/>
          </a:stretch>
        </p:blipFill>
        <p:spPr>
          <a:xfrm>
            <a:off x="1834944" y="1040719"/>
            <a:ext cx="10960511" cy="614816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7782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2238" y="1093113"/>
            <a:ext cx="11850410" cy="640556"/>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Page 3: Shipping and Payment Insights</a:t>
            </a:r>
            <a:endParaRPr lang="en-US" sz="4000" dirty="0"/>
          </a:p>
        </p:txBody>
      </p:sp>
      <p:sp>
        <p:nvSpPr>
          <p:cNvPr id="3" name="Shape 1"/>
          <p:cNvSpPr/>
          <p:nvPr/>
        </p:nvSpPr>
        <p:spPr>
          <a:xfrm>
            <a:off x="762238" y="2169200"/>
            <a:ext cx="2184202" cy="1583174"/>
          </a:xfrm>
          <a:prstGeom prst="roundRect">
            <a:avLst>
              <a:gd name="adj" fmla="val 2064"/>
            </a:avLst>
          </a:prstGeom>
          <a:solidFill>
            <a:srgbClr val="304755"/>
          </a:solidFill>
          <a:ln/>
        </p:spPr>
      </p:sp>
      <p:sp>
        <p:nvSpPr>
          <p:cNvPr id="4" name="Text 2"/>
          <p:cNvSpPr/>
          <p:nvPr/>
        </p:nvSpPr>
        <p:spPr>
          <a:xfrm>
            <a:off x="980003" y="2742962"/>
            <a:ext cx="128230"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5" name="Text 3"/>
          <p:cNvSpPr/>
          <p:nvPr/>
        </p:nvSpPr>
        <p:spPr>
          <a:xfrm>
            <a:off x="3164205" y="2386965"/>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Free Shipping</a:t>
            </a:r>
            <a:endParaRPr lang="en-US" sz="2000" dirty="0"/>
          </a:p>
        </p:txBody>
      </p:sp>
      <p:sp>
        <p:nvSpPr>
          <p:cNvPr id="6" name="Text 4"/>
          <p:cNvSpPr/>
          <p:nvPr/>
        </p:nvSpPr>
        <p:spPr>
          <a:xfrm>
            <a:off x="3164205" y="2837855"/>
            <a:ext cx="10486192"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Dominates shipping preferences, suggesting a potential strategy to offer free shipping promotions for customer retention.</a:t>
            </a:r>
            <a:endParaRPr lang="en-US" sz="1700" dirty="0"/>
          </a:p>
        </p:txBody>
      </p:sp>
      <p:sp>
        <p:nvSpPr>
          <p:cNvPr id="7" name="Shape 5"/>
          <p:cNvSpPr/>
          <p:nvPr/>
        </p:nvSpPr>
        <p:spPr>
          <a:xfrm>
            <a:off x="3055263" y="3737134"/>
            <a:ext cx="10704076" cy="15240"/>
          </a:xfrm>
          <a:prstGeom prst="roundRect">
            <a:avLst>
              <a:gd name="adj" fmla="val 214372"/>
            </a:avLst>
          </a:prstGeom>
          <a:solidFill>
            <a:srgbClr val="49606E"/>
          </a:solidFill>
          <a:ln/>
        </p:spPr>
      </p:sp>
      <p:sp>
        <p:nvSpPr>
          <p:cNvPr id="8" name="Shape 6"/>
          <p:cNvSpPr/>
          <p:nvPr/>
        </p:nvSpPr>
        <p:spPr>
          <a:xfrm>
            <a:off x="762238" y="3861197"/>
            <a:ext cx="4368522" cy="1583174"/>
          </a:xfrm>
          <a:prstGeom prst="roundRect">
            <a:avLst>
              <a:gd name="adj" fmla="val 2064"/>
            </a:avLst>
          </a:prstGeom>
          <a:solidFill>
            <a:srgbClr val="304755"/>
          </a:solidFill>
          <a:ln/>
        </p:spPr>
      </p:sp>
      <p:sp>
        <p:nvSpPr>
          <p:cNvPr id="9" name="Text 7"/>
          <p:cNvSpPr/>
          <p:nvPr/>
        </p:nvSpPr>
        <p:spPr>
          <a:xfrm>
            <a:off x="980003" y="4434959"/>
            <a:ext cx="214789"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10" name="Text 8"/>
          <p:cNvSpPr/>
          <p:nvPr/>
        </p:nvSpPr>
        <p:spPr>
          <a:xfrm>
            <a:off x="5348526" y="4078962"/>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Credit Card</a:t>
            </a:r>
            <a:endParaRPr lang="en-US" sz="2000" dirty="0"/>
          </a:p>
        </p:txBody>
      </p:sp>
      <p:sp>
        <p:nvSpPr>
          <p:cNvPr id="11" name="Text 9"/>
          <p:cNvSpPr/>
          <p:nvPr/>
        </p:nvSpPr>
        <p:spPr>
          <a:xfrm>
            <a:off x="5348526" y="4529852"/>
            <a:ext cx="8301871"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Most popular payment method, indicating a need for robust security measures and seamless online payment processing.</a:t>
            </a:r>
            <a:endParaRPr lang="en-US" sz="1700" dirty="0"/>
          </a:p>
        </p:txBody>
      </p:sp>
      <p:sp>
        <p:nvSpPr>
          <p:cNvPr id="12" name="Shape 10"/>
          <p:cNvSpPr/>
          <p:nvPr/>
        </p:nvSpPr>
        <p:spPr>
          <a:xfrm>
            <a:off x="5239583" y="5429131"/>
            <a:ext cx="8519755" cy="15240"/>
          </a:xfrm>
          <a:prstGeom prst="roundRect">
            <a:avLst>
              <a:gd name="adj" fmla="val 214372"/>
            </a:avLst>
          </a:prstGeom>
          <a:solidFill>
            <a:srgbClr val="49606E"/>
          </a:solidFill>
          <a:ln/>
        </p:spPr>
      </p:sp>
      <p:sp>
        <p:nvSpPr>
          <p:cNvPr id="13" name="Shape 11"/>
          <p:cNvSpPr/>
          <p:nvPr/>
        </p:nvSpPr>
        <p:spPr>
          <a:xfrm>
            <a:off x="762238" y="5553194"/>
            <a:ext cx="6552962" cy="1583174"/>
          </a:xfrm>
          <a:prstGeom prst="roundRect">
            <a:avLst>
              <a:gd name="adj" fmla="val 2064"/>
            </a:avLst>
          </a:prstGeom>
          <a:solidFill>
            <a:srgbClr val="304755"/>
          </a:solidFill>
          <a:ln/>
        </p:spPr>
      </p:sp>
      <p:sp>
        <p:nvSpPr>
          <p:cNvPr id="14" name="Text 12"/>
          <p:cNvSpPr/>
          <p:nvPr/>
        </p:nvSpPr>
        <p:spPr>
          <a:xfrm>
            <a:off x="980003" y="6126956"/>
            <a:ext cx="218837"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15" name="Text 13"/>
          <p:cNvSpPr/>
          <p:nvPr/>
        </p:nvSpPr>
        <p:spPr>
          <a:xfrm>
            <a:off x="7532965" y="5770959"/>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Seasonal Trends</a:t>
            </a:r>
            <a:endParaRPr lang="en-US" sz="2000" dirty="0"/>
          </a:p>
        </p:txBody>
      </p:sp>
      <p:sp>
        <p:nvSpPr>
          <p:cNvPr id="16" name="Text 14"/>
          <p:cNvSpPr/>
          <p:nvPr/>
        </p:nvSpPr>
        <p:spPr>
          <a:xfrm>
            <a:off x="7532965" y="6221849"/>
            <a:ext cx="6117431"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Winter displays the highest purchase frequency, suggesting potential seasonal marketing strategies to capitalize on this trend.</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7B036-BAF4-EC85-CCF7-C6E3F594A3D5}"/>
              </a:ext>
            </a:extLst>
          </p:cNvPr>
          <p:cNvSpPr txBox="1"/>
          <p:nvPr/>
        </p:nvSpPr>
        <p:spPr>
          <a:xfrm>
            <a:off x="1260088" y="847493"/>
            <a:ext cx="11452302" cy="6740307"/>
          </a:xfrm>
          <a:prstGeom prst="rect">
            <a:avLst/>
          </a:prstGeom>
          <a:noFill/>
        </p:spPr>
        <p:txBody>
          <a:bodyPr wrap="square" rtlCol="0">
            <a:spAutoFit/>
          </a:bodyPr>
          <a:lstStyle/>
          <a:p>
            <a:r>
              <a:rPr lang="en-IN" sz="4800" b="1" dirty="0">
                <a:solidFill>
                  <a:schemeClr val="bg1"/>
                </a:solidFill>
                <a:latin typeface="Arial Black" panose="020B0A04020102020204" pitchFamily="34" charset="0"/>
              </a:rPr>
              <a:t>By:</a:t>
            </a:r>
          </a:p>
          <a:p>
            <a:endParaRPr lang="en-IN" sz="4800" b="1" dirty="0">
              <a:solidFill>
                <a:schemeClr val="bg1"/>
              </a:solidFill>
              <a:latin typeface="Arial Black" panose="020B0A04020102020204" pitchFamily="34" charset="0"/>
            </a:endParaRPr>
          </a:p>
          <a:p>
            <a:r>
              <a:rPr lang="en-IN" sz="4800" b="1" dirty="0">
                <a:solidFill>
                  <a:schemeClr val="bg1"/>
                </a:solidFill>
                <a:latin typeface="Arial Black" panose="020B0A04020102020204" pitchFamily="34" charset="0"/>
              </a:rPr>
              <a:t>Team-3</a:t>
            </a:r>
          </a:p>
          <a:p>
            <a:endParaRPr lang="en-IN" sz="4800" b="1" dirty="0">
              <a:solidFill>
                <a:schemeClr val="bg1"/>
              </a:solidFill>
              <a:latin typeface="Arial Black" panose="020B0A04020102020204" pitchFamily="34" charset="0"/>
            </a:endParaRPr>
          </a:p>
          <a:p>
            <a:r>
              <a:rPr lang="en-IN" sz="4800" b="1" dirty="0" err="1">
                <a:solidFill>
                  <a:schemeClr val="bg1"/>
                </a:solidFill>
                <a:latin typeface="Arial Black" panose="020B0A04020102020204" pitchFamily="34" charset="0"/>
              </a:rPr>
              <a:t>Gonna</a:t>
            </a:r>
            <a:r>
              <a:rPr lang="en-IN" sz="4800" b="1" dirty="0">
                <a:solidFill>
                  <a:schemeClr val="bg1"/>
                </a:solidFill>
                <a:latin typeface="Arial Black" panose="020B0A04020102020204" pitchFamily="34" charset="0"/>
              </a:rPr>
              <a:t> Rohan Sai</a:t>
            </a:r>
          </a:p>
          <a:p>
            <a:r>
              <a:rPr lang="en-IN" sz="4800" b="1" dirty="0">
                <a:solidFill>
                  <a:schemeClr val="bg1"/>
                </a:solidFill>
                <a:latin typeface="Arial Black" panose="020B0A04020102020204" pitchFamily="34" charset="0"/>
              </a:rPr>
              <a:t>Lavanya </a:t>
            </a:r>
            <a:r>
              <a:rPr lang="en-IN" sz="4800" b="1" dirty="0" err="1">
                <a:solidFill>
                  <a:schemeClr val="bg1"/>
                </a:solidFill>
                <a:latin typeface="Arial Black" panose="020B0A04020102020204" pitchFamily="34" charset="0"/>
              </a:rPr>
              <a:t>Arigela</a:t>
            </a:r>
            <a:endParaRPr lang="en-IN" sz="4800" b="1" dirty="0">
              <a:solidFill>
                <a:schemeClr val="bg1"/>
              </a:solidFill>
              <a:latin typeface="Arial Black" panose="020B0A04020102020204" pitchFamily="34" charset="0"/>
            </a:endParaRPr>
          </a:p>
          <a:p>
            <a:r>
              <a:rPr lang="en-IN" sz="4800" b="1" dirty="0" err="1">
                <a:solidFill>
                  <a:schemeClr val="bg1"/>
                </a:solidFill>
                <a:latin typeface="Arial Black" panose="020B0A04020102020204" pitchFamily="34" charset="0"/>
              </a:rPr>
              <a:t>Nandeswaran</a:t>
            </a:r>
            <a:endParaRPr lang="en-IN" sz="4800" b="1" dirty="0">
              <a:solidFill>
                <a:schemeClr val="bg1"/>
              </a:solidFill>
              <a:latin typeface="Arial Black" panose="020B0A04020102020204" pitchFamily="34" charset="0"/>
            </a:endParaRPr>
          </a:p>
          <a:p>
            <a:r>
              <a:rPr lang="en-IN" sz="4800" b="1" dirty="0">
                <a:solidFill>
                  <a:schemeClr val="bg1"/>
                </a:solidFill>
                <a:latin typeface="Arial Black" panose="020B0A04020102020204" pitchFamily="34" charset="0"/>
              </a:rPr>
              <a:t>Dhananjay</a:t>
            </a:r>
          </a:p>
          <a:p>
            <a:r>
              <a:rPr lang="en-IN" sz="4800" b="1" dirty="0" err="1">
                <a:solidFill>
                  <a:schemeClr val="bg1"/>
                </a:solidFill>
                <a:latin typeface="Arial Black" panose="020B0A04020102020204" pitchFamily="34" charset="0"/>
              </a:rPr>
              <a:t>Nehasri</a:t>
            </a:r>
            <a:endParaRPr lang="en-IN" sz="48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268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1643" y="598408"/>
            <a:ext cx="8156734" cy="640080"/>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Data Source and Overview</a:t>
            </a:r>
            <a:endParaRPr lang="en-US" sz="4000" dirty="0"/>
          </a:p>
        </p:txBody>
      </p:sp>
      <p:pic>
        <p:nvPicPr>
          <p:cNvPr id="3" name="Image 0" descr="preencoded.png"/>
          <p:cNvPicPr>
            <a:picLocks noChangeAspect="1"/>
          </p:cNvPicPr>
          <p:nvPr/>
        </p:nvPicPr>
        <p:blipFill>
          <a:blip r:embed="rId3"/>
          <a:stretch>
            <a:fillRect/>
          </a:stretch>
        </p:blipFill>
        <p:spPr>
          <a:xfrm>
            <a:off x="761643" y="1673662"/>
            <a:ext cx="7167801" cy="3372088"/>
          </a:xfrm>
          <a:prstGeom prst="rect">
            <a:avLst/>
          </a:prstGeom>
        </p:spPr>
      </p:pic>
      <p:sp>
        <p:nvSpPr>
          <p:cNvPr id="4" name="Text 1"/>
          <p:cNvSpPr/>
          <p:nvPr/>
        </p:nvSpPr>
        <p:spPr>
          <a:xfrm>
            <a:off x="761643" y="5508069"/>
            <a:ext cx="2560201" cy="319921"/>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Unbounded" pitchFamily="34" charset="0"/>
                <a:ea typeface="Unbounded" pitchFamily="34" charset="-122"/>
                <a:cs typeface="Unbounded" pitchFamily="34" charset="-120"/>
              </a:rPr>
              <a:t>Dataset: Kaggle</a:t>
            </a:r>
            <a:endParaRPr lang="en-US" sz="2000" dirty="0"/>
          </a:p>
        </p:txBody>
      </p:sp>
      <p:sp>
        <p:nvSpPr>
          <p:cNvPr id="5" name="Text 2"/>
          <p:cNvSpPr/>
          <p:nvPr/>
        </p:nvSpPr>
        <p:spPr>
          <a:xfrm>
            <a:off x="761643" y="6045518"/>
            <a:ext cx="6288167" cy="1044416"/>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This analysis utilizes a customer shopping trends dataset sourced from Kaggle, providing insights into various aspects of customer behavior and preferences.</a:t>
            </a:r>
            <a:endParaRPr lang="en-US" sz="1700" dirty="0"/>
          </a:p>
        </p:txBody>
      </p:sp>
      <p:sp>
        <p:nvSpPr>
          <p:cNvPr id="6" name="Text 3"/>
          <p:cNvSpPr/>
          <p:nvPr/>
        </p:nvSpPr>
        <p:spPr>
          <a:xfrm>
            <a:off x="7588210" y="5508069"/>
            <a:ext cx="2705576" cy="319921"/>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Unbounded" pitchFamily="34" charset="0"/>
                <a:ea typeface="Unbounded" pitchFamily="34" charset="-122"/>
                <a:cs typeface="Unbounded" pitchFamily="34" charset="-120"/>
              </a:rPr>
              <a:t>Scope of Analysis</a:t>
            </a:r>
            <a:endParaRPr lang="en-US" sz="2000" dirty="0"/>
          </a:p>
        </p:txBody>
      </p:sp>
      <p:sp>
        <p:nvSpPr>
          <p:cNvPr id="7" name="Text 4"/>
          <p:cNvSpPr/>
          <p:nvPr/>
        </p:nvSpPr>
        <p:spPr>
          <a:xfrm>
            <a:off x="7588210" y="6045518"/>
            <a:ext cx="6288167" cy="1392555"/>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The dataset includes information on customer demographics, purchase history, product categories, order values, and other relevant metrics, enabling a comprehensive analysis of customer segmentation.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196"/>
          </a:xfrm>
          <a:prstGeom prst="rect">
            <a:avLst/>
          </a:prstGeom>
        </p:spPr>
      </p:pic>
      <p:sp>
        <p:nvSpPr>
          <p:cNvPr id="3" name="Text 0"/>
          <p:cNvSpPr/>
          <p:nvPr/>
        </p:nvSpPr>
        <p:spPr>
          <a:xfrm>
            <a:off x="725091" y="569714"/>
            <a:ext cx="5720715" cy="609243"/>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Problem Statement</a:t>
            </a:r>
            <a:endParaRPr lang="en-US" sz="3800" dirty="0"/>
          </a:p>
        </p:txBody>
      </p:sp>
      <p:sp>
        <p:nvSpPr>
          <p:cNvPr id="4" name="Shape 1"/>
          <p:cNvSpPr/>
          <p:nvPr/>
        </p:nvSpPr>
        <p:spPr>
          <a:xfrm>
            <a:off x="725091" y="1489710"/>
            <a:ext cx="3743325" cy="4130993"/>
          </a:xfrm>
          <a:prstGeom prst="roundRect">
            <a:avLst>
              <a:gd name="adj" fmla="val 830"/>
            </a:avLst>
          </a:prstGeom>
          <a:solidFill>
            <a:srgbClr val="304755"/>
          </a:solidFill>
          <a:ln/>
        </p:spPr>
      </p:sp>
      <p:sp>
        <p:nvSpPr>
          <p:cNvPr id="5" name="Text 2"/>
          <p:cNvSpPr/>
          <p:nvPr/>
        </p:nvSpPr>
        <p:spPr>
          <a:xfrm>
            <a:off x="932259" y="1696879"/>
            <a:ext cx="3328988" cy="609124"/>
          </a:xfrm>
          <a:prstGeom prst="rect">
            <a:avLst/>
          </a:prstGeom>
          <a:noFill/>
          <a:ln/>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Identify Customer Segments</a:t>
            </a:r>
            <a:endParaRPr lang="en-US" sz="1900" dirty="0"/>
          </a:p>
        </p:txBody>
      </p:sp>
      <p:sp>
        <p:nvSpPr>
          <p:cNvPr id="6" name="Text 3"/>
          <p:cNvSpPr/>
          <p:nvPr/>
        </p:nvSpPr>
        <p:spPr>
          <a:xfrm>
            <a:off x="932259" y="2430304"/>
            <a:ext cx="3328988" cy="198882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The objective is to identify distinct customer segments based on their unique characteristics and purchase behaviors. This allows for targeted marketing and improved customer experiences.</a:t>
            </a:r>
            <a:endParaRPr lang="en-US" sz="1600" dirty="0"/>
          </a:p>
        </p:txBody>
      </p:sp>
      <p:sp>
        <p:nvSpPr>
          <p:cNvPr id="7" name="Shape 4"/>
          <p:cNvSpPr/>
          <p:nvPr/>
        </p:nvSpPr>
        <p:spPr>
          <a:xfrm>
            <a:off x="4675584" y="1489710"/>
            <a:ext cx="3743325" cy="4130993"/>
          </a:xfrm>
          <a:prstGeom prst="roundRect">
            <a:avLst>
              <a:gd name="adj" fmla="val 830"/>
            </a:avLst>
          </a:prstGeom>
          <a:solidFill>
            <a:srgbClr val="304755"/>
          </a:solidFill>
          <a:ln/>
        </p:spPr>
      </p:sp>
      <p:sp>
        <p:nvSpPr>
          <p:cNvPr id="8" name="Text 5"/>
          <p:cNvSpPr/>
          <p:nvPr/>
        </p:nvSpPr>
        <p:spPr>
          <a:xfrm>
            <a:off x="4882753" y="1696879"/>
            <a:ext cx="3328988" cy="609124"/>
          </a:xfrm>
          <a:prstGeom prst="rect">
            <a:avLst/>
          </a:prstGeom>
          <a:noFill/>
          <a:ln/>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Optimize Marketing Efforts</a:t>
            </a:r>
            <a:endParaRPr lang="en-US" sz="1900" dirty="0"/>
          </a:p>
        </p:txBody>
      </p:sp>
      <p:sp>
        <p:nvSpPr>
          <p:cNvPr id="9" name="Text 6"/>
          <p:cNvSpPr/>
          <p:nvPr/>
        </p:nvSpPr>
        <p:spPr>
          <a:xfrm>
            <a:off x="4882753" y="2430304"/>
            <a:ext cx="3328988" cy="298323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By understanding customer segments, businesses can tailor their marketing strategies to resonate with each group, maximizing reach and impact. For instance, a "loyal customer" segment might receive personalized offers, while a "new customer" segment could benefit from introductory discounts.</a:t>
            </a:r>
            <a:endParaRPr lang="en-US" sz="1600" dirty="0"/>
          </a:p>
        </p:txBody>
      </p:sp>
      <p:sp>
        <p:nvSpPr>
          <p:cNvPr id="10" name="Shape 7"/>
          <p:cNvSpPr/>
          <p:nvPr/>
        </p:nvSpPr>
        <p:spPr>
          <a:xfrm>
            <a:off x="725091" y="5827871"/>
            <a:ext cx="7693819" cy="1837611"/>
          </a:xfrm>
          <a:prstGeom prst="roundRect">
            <a:avLst>
              <a:gd name="adj" fmla="val 1691"/>
            </a:avLst>
          </a:prstGeom>
          <a:solidFill>
            <a:srgbClr val="304755"/>
          </a:solidFill>
          <a:ln/>
        </p:spPr>
      </p:sp>
      <p:sp>
        <p:nvSpPr>
          <p:cNvPr id="11" name="Text 8"/>
          <p:cNvSpPr/>
          <p:nvPr/>
        </p:nvSpPr>
        <p:spPr>
          <a:xfrm>
            <a:off x="932259" y="6035040"/>
            <a:ext cx="4222671" cy="304562"/>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Enhance Resource Allocation</a:t>
            </a:r>
            <a:endParaRPr lang="en-US" sz="1900" dirty="0"/>
          </a:p>
        </p:txBody>
      </p:sp>
      <p:sp>
        <p:nvSpPr>
          <p:cNvPr id="12" name="Text 9"/>
          <p:cNvSpPr/>
          <p:nvPr/>
        </p:nvSpPr>
        <p:spPr>
          <a:xfrm>
            <a:off x="932259" y="6463903"/>
            <a:ext cx="7279481" cy="99441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Data-driven insights from customer segmentation can guide resource allocation, ensuring that marketing budgets and efforts are directed towards the most valuable customer segments.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778"/>
          </a:xfrm>
          <a:prstGeom prst="rect">
            <a:avLst/>
          </a:prstGeom>
        </p:spPr>
      </p:pic>
      <p:sp>
        <p:nvSpPr>
          <p:cNvPr id="3" name="Text 0"/>
          <p:cNvSpPr/>
          <p:nvPr/>
        </p:nvSpPr>
        <p:spPr>
          <a:xfrm>
            <a:off x="730448" y="3183136"/>
            <a:ext cx="5835729" cy="613767"/>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Data Preprocessing</a:t>
            </a:r>
            <a:endParaRPr lang="en-US" sz="3850" dirty="0"/>
          </a:p>
        </p:txBody>
      </p:sp>
      <p:sp>
        <p:nvSpPr>
          <p:cNvPr id="4" name="Shape 1"/>
          <p:cNvSpPr/>
          <p:nvPr/>
        </p:nvSpPr>
        <p:spPr>
          <a:xfrm>
            <a:off x="730448" y="4344710"/>
            <a:ext cx="469583" cy="469582"/>
          </a:xfrm>
          <a:prstGeom prst="roundRect">
            <a:avLst>
              <a:gd name="adj" fmla="val 6667"/>
            </a:avLst>
          </a:prstGeom>
          <a:solidFill>
            <a:srgbClr val="304755"/>
          </a:solidFill>
          <a:ln/>
        </p:spPr>
      </p:sp>
      <p:sp>
        <p:nvSpPr>
          <p:cNvPr id="5" name="Text 2"/>
          <p:cNvSpPr/>
          <p:nvPr/>
        </p:nvSpPr>
        <p:spPr>
          <a:xfrm>
            <a:off x="895826" y="4432102"/>
            <a:ext cx="138827"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3"/>
          <p:cNvSpPr/>
          <p:nvPr/>
        </p:nvSpPr>
        <p:spPr>
          <a:xfrm>
            <a:off x="1408628" y="4344710"/>
            <a:ext cx="2455307"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Cleaning</a:t>
            </a:r>
            <a:endParaRPr lang="en-US" sz="1900" dirty="0"/>
          </a:p>
        </p:txBody>
      </p:sp>
      <p:sp>
        <p:nvSpPr>
          <p:cNvPr id="7" name="Text 4"/>
          <p:cNvSpPr/>
          <p:nvPr/>
        </p:nvSpPr>
        <p:spPr>
          <a:xfrm>
            <a:off x="1408628" y="4776668"/>
            <a:ext cx="5802273"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This involves addressing missing values, handling duplicates, and correcting data inconsistencies to ensure data quality and reliability.</a:t>
            </a:r>
            <a:endParaRPr lang="en-US" sz="1600" dirty="0"/>
          </a:p>
        </p:txBody>
      </p:sp>
      <p:sp>
        <p:nvSpPr>
          <p:cNvPr id="8" name="Shape 5"/>
          <p:cNvSpPr/>
          <p:nvPr/>
        </p:nvSpPr>
        <p:spPr>
          <a:xfrm>
            <a:off x="7419499" y="4344710"/>
            <a:ext cx="469583" cy="469582"/>
          </a:xfrm>
          <a:prstGeom prst="roundRect">
            <a:avLst>
              <a:gd name="adj" fmla="val 6667"/>
            </a:avLst>
          </a:prstGeom>
          <a:solidFill>
            <a:srgbClr val="304755"/>
          </a:solidFill>
          <a:ln/>
        </p:spPr>
      </p:sp>
      <p:sp>
        <p:nvSpPr>
          <p:cNvPr id="9" name="Text 6"/>
          <p:cNvSpPr/>
          <p:nvPr/>
        </p:nvSpPr>
        <p:spPr>
          <a:xfrm>
            <a:off x="7538085" y="4432102"/>
            <a:ext cx="232410"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0" name="Text 7"/>
          <p:cNvSpPr/>
          <p:nvPr/>
        </p:nvSpPr>
        <p:spPr>
          <a:xfrm>
            <a:off x="8097679" y="4344710"/>
            <a:ext cx="3107412"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Transformation</a:t>
            </a:r>
            <a:endParaRPr lang="en-US" sz="1900" dirty="0"/>
          </a:p>
        </p:txBody>
      </p:sp>
      <p:sp>
        <p:nvSpPr>
          <p:cNvPr id="11" name="Text 8"/>
          <p:cNvSpPr/>
          <p:nvPr/>
        </p:nvSpPr>
        <p:spPr>
          <a:xfrm>
            <a:off x="8097679" y="4776668"/>
            <a:ext cx="5802273"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Transformations involve restructuring data by splitting columns, merging tables, and creating new calculated fields for analysis.</a:t>
            </a:r>
            <a:endParaRPr lang="en-US" sz="1600" dirty="0"/>
          </a:p>
        </p:txBody>
      </p:sp>
      <p:sp>
        <p:nvSpPr>
          <p:cNvPr id="12" name="Shape 9"/>
          <p:cNvSpPr/>
          <p:nvPr/>
        </p:nvSpPr>
        <p:spPr>
          <a:xfrm>
            <a:off x="730448" y="6221611"/>
            <a:ext cx="469583" cy="469582"/>
          </a:xfrm>
          <a:prstGeom prst="roundRect">
            <a:avLst>
              <a:gd name="adj" fmla="val 6667"/>
            </a:avLst>
          </a:prstGeom>
          <a:solidFill>
            <a:srgbClr val="304755"/>
          </a:solidFill>
          <a:ln/>
        </p:spPr>
      </p:sp>
      <p:sp>
        <p:nvSpPr>
          <p:cNvPr id="13" name="Text 10"/>
          <p:cNvSpPr/>
          <p:nvPr/>
        </p:nvSpPr>
        <p:spPr>
          <a:xfrm>
            <a:off x="846773" y="6309003"/>
            <a:ext cx="236934"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4" name="Text 11"/>
          <p:cNvSpPr/>
          <p:nvPr/>
        </p:nvSpPr>
        <p:spPr>
          <a:xfrm>
            <a:off x="1408628" y="6221611"/>
            <a:ext cx="3307080"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Type Corrections</a:t>
            </a:r>
            <a:endParaRPr lang="en-US" sz="1900" dirty="0"/>
          </a:p>
        </p:txBody>
      </p:sp>
      <p:sp>
        <p:nvSpPr>
          <p:cNvPr id="15" name="Text 12"/>
          <p:cNvSpPr/>
          <p:nvPr/>
        </p:nvSpPr>
        <p:spPr>
          <a:xfrm>
            <a:off x="1408628" y="6653570"/>
            <a:ext cx="5802273"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Data types should be consistent with the data they represent (e.g., dates as Date, numbers as Decimal). This ensures accurate calculations and analysis.</a:t>
            </a:r>
            <a:endParaRPr lang="en-US" sz="1600" dirty="0"/>
          </a:p>
        </p:txBody>
      </p:sp>
      <p:sp>
        <p:nvSpPr>
          <p:cNvPr id="16" name="Shape 13"/>
          <p:cNvSpPr/>
          <p:nvPr/>
        </p:nvSpPr>
        <p:spPr>
          <a:xfrm>
            <a:off x="7419499" y="6221611"/>
            <a:ext cx="469583" cy="469582"/>
          </a:xfrm>
          <a:prstGeom prst="roundRect">
            <a:avLst>
              <a:gd name="adj" fmla="val 6667"/>
            </a:avLst>
          </a:prstGeom>
          <a:solidFill>
            <a:srgbClr val="304755"/>
          </a:solidFill>
          <a:ln/>
        </p:spPr>
      </p:sp>
      <p:sp>
        <p:nvSpPr>
          <p:cNvPr id="17" name="Text 14"/>
          <p:cNvSpPr/>
          <p:nvPr/>
        </p:nvSpPr>
        <p:spPr>
          <a:xfrm>
            <a:off x="7535942" y="6309003"/>
            <a:ext cx="236577"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18" name="Text 15"/>
          <p:cNvSpPr/>
          <p:nvPr/>
        </p:nvSpPr>
        <p:spPr>
          <a:xfrm>
            <a:off x="8097679" y="6221611"/>
            <a:ext cx="5122069"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Calculated Columns and Measures</a:t>
            </a:r>
            <a:endParaRPr lang="en-US" sz="1900" dirty="0"/>
          </a:p>
        </p:txBody>
      </p:sp>
      <p:sp>
        <p:nvSpPr>
          <p:cNvPr id="19" name="Text 16"/>
          <p:cNvSpPr/>
          <p:nvPr/>
        </p:nvSpPr>
        <p:spPr>
          <a:xfrm>
            <a:off x="8097679" y="6653570"/>
            <a:ext cx="5802273"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DAX (Data Analysis Expressions) is used to create calculated columns and measures for advanced analysis and visualization.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1606" y="725494"/>
            <a:ext cx="1075991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DAX Measures and Calculations</a:t>
            </a:r>
            <a:endParaRPr lang="en-US" sz="4400" dirty="0"/>
          </a:p>
        </p:txBody>
      </p:sp>
      <p:sp>
        <p:nvSpPr>
          <p:cNvPr id="11" name="Text 9"/>
          <p:cNvSpPr/>
          <p:nvPr/>
        </p:nvSpPr>
        <p:spPr>
          <a:xfrm>
            <a:off x="8727152" y="3166946"/>
            <a:ext cx="5065524" cy="450258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These DAX measures are essential for analyzing </a:t>
            </a:r>
          </a:p>
          <a:p>
            <a:pPr marL="0" indent="0">
              <a:lnSpc>
                <a:spcPts val="3000"/>
              </a:lnSpc>
              <a:buNone/>
            </a:pPr>
            <a:r>
              <a:rPr lang="en-US" sz="1850" dirty="0">
                <a:solidFill>
                  <a:srgbClr val="CAD6DE"/>
                </a:solidFill>
                <a:latin typeface="Cabin" pitchFamily="34" charset="0"/>
                <a:ea typeface="Cabin" pitchFamily="34" charset="-122"/>
                <a:cs typeface="Cabin" pitchFamily="34" charset="-120"/>
              </a:rPr>
              <a:t>sales performance, profitability, and identifying </a:t>
            </a:r>
          </a:p>
          <a:p>
            <a:pPr marL="0" indent="0">
              <a:lnSpc>
                <a:spcPts val="3000"/>
              </a:lnSpc>
              <a:buNone/>
            </a:pPr>
            <a:r>
              <a:rPr lang="en-US" sz="1850" dirty="0">
                <a:solidFill>
                  <a:srgbClr val="CAD6DE"/>
                </a:solidFill>
                <a:latin typeface="Cabin" pitchFamily="34" charset="0"/>
                <a:ea typeface="Cabin" pitchFamily="34" charset="-122"/>
                <a:cs typeface="Cabin" pitchFamily="34" charset="-120"/>
              </a:rPr>
              <a:t>4trends over time.</a:t>
            </a:r>
            <a:endParaRPr lang="en-US" sz="1850" dirty="0"/>
          </a:p>
        </p:txBody>
      </p:sp>
      <p:sp>
        <p:nvSpPr>
          <p:cNvPr id="12" name="TextBox 11">
            <a:extLst>
              <a:ext uri="{FF2B5EF4-FFF2-40B4-BE49-F238E27FC236}">
                <a16:creationId xmlns:a16="http://schemas.microsoft.com/office/drawing/2014/main" id="{D27815B7-4CF2-C96F-91CE-0336383DB433}"/>
              </a:ext>
            </a:extLst>
          </p:cNvPr>
          <p:cNvSpPr txBox="1"/>
          <p:nvPr/>
        </p:nvSpPr>
        <p:spPr>
          <a:xfrm>
            <a:off x="837724" y="1820182"/>
            <a:ext cx="7337971" cy="6353662"/>
          </a:xfrm>
          <a:prstGeom prst="rect">
            <a:avLst/>
          </a:prstGeom>
          <a:noFill/>
        </p:spPr>
        <p:txBody>
          <a:bodyPr wrap="none" rtlCol="0">
            <a:spAutoFit/>
          </a:bodyPr>
          <a:lstStyle/>
          <a:p>
            <a:pPr>
              <a:lnSpc>
                <a:spcPct val="107000"/>
              </a:lnSpc>
              <a:spcAft>
                <a:spcPts val="800"/>
              </a:spcAf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DAX Measures</a:t>
            </a:r>
            <a:endPar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Total Sales:</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 Sales = SUM(Sales[Amount])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Total Profit: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 Profit = SUM(Sales[Profit])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Average Price per Unit: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Avg</a:t>
            </a: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Price per Unit = AVERAGE(Sales[</a:t>
            </a:r>
            <a:r>
              <a:rPr lang="en-IN"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PricePerUnit</a:t>
            </a: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Yearly Profit: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Profit by Year = CALCULATE(SUM(Sales[Profit]), Sales[Year])</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Sales by Category:</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Category Sales = CALCULATE(SUM(Sales[Amount]), Sales[Category])</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Profit Margin:</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Profit Margin = DIVIDE(SUM(Sales[Profit]), SUM(Sales[Amount]))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Units Sold by Region:</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Units Sold by Region = CALCULATE(SUM(Sales[Units]), Sales[Region])</a:t>
            </a:r>
          </a:p>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3" name="Text 0"/>
          <p:cNvSpPr/>
          <p:nvPr/>
        </p:nvSpPr>
        <p:spPr>
          <a:xfrm>
            <a:off x="730210" y="3183017"/>
            <a:ext cx="9851827" cy="613767"/>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Data Transformations in Power BI</a:t>
            </a:r>
            <a:endParaRPr lang="en-US" sz="3850" dirty="0"/>
          </a:p>
        </p:txBody>
      </p:sp>
      <p:sp>
        <p:nvSpPr>
          <p:cNvPr id="4" name="Shape 1"/>
          <p:cNvSpPr/>
          <p:nvPr/>
        </p:nvSpPr>
        <p:spPr>
          <a:xfrm>
            <a:off x="730210" y="4344353"/>
            <a:ext cx="469463" cy="469463"/>
          </a:xfrm>
          <a:prstGeom prst="roundRect">
            <a:avLst>
              <a:gd name="adj" fmla="val 6667"/>
            </a:avLst>
          </a:prstGeom>
          <a:solidFill>
            <a:srgbClr val="304755"/>
          </a:solidFill>
          <a:ln/>
        </p:spPr>
      </p:sp>
      <p:sp>
        <p:nvSpPr>
          <p:cNvPr id="5" name="Text 2"/>
          <p:cNvSpPr/>
          <p:nvPr/>
        </p:nvSpPr>
        <p:spPr>
          <a:xfrm>
            <a:off x="895588" y="4431744"/>
            <a:ext cx="138708"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3"/>
          <p:cNvSpPr/>
          <p:nvPr/>
        </p:nvSpPr>
        <p:spPr>
          <a:xfrm>
            <a:off x="1408271" y="4344353"/>
            <a:ext cx="2819995"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Power Query Editor</a:t>
            </a:r>
            <a:endParaRPr lang="en-US" sz="1900" dirty="0"/>
          </a:p>
        </p:txBody>
      </p:sp>
      <p:sp>
        <p:nvSpPr>
          <p:cNvPr id="7" name="Text 4"/>
          <p:cNvSpPr/>
          <p:nvPr/>
        </p:nvSpPr>
        <p:spPr>
          <a:xfrm>
            <a:off x="1408271" y="4776311"/>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Power Query Editor allows for advanced data manipulation, including filtering, merging, and aggregating data for analysis.</a:t>
            </a:r>
            <a:endParaRPr lang="en-US" sz="1600" dirty="0"/>
          </a:p>
        </p:txBody>
      </p:sp>
      <p:sp>
        <p:nvSpPr>
          <p:cNvPr id="8" name="Shape 5"/>
          <p:cNvSpPr/>
          <p:nvPr/>
        </p:nvSpPr>
        <p:spPr>
          <a:xfrm>
            <a:off x="7419499" y="4344353"/>
            <a:ext cx="469463" cy="469463"/>
          </a:xfrm>
          <a:prstGeom prst="roundRect">
            <a:avLst>
              <a:gd name="adj" fmla="val 6667"/>
            </a:avLst>
          </a:prstGeom>
          <a:solidFill>
            <a:srgbClr val="304755"/>
          </a:solidFill>
          <a:ln/>
        </p:spPr>
      </p:sp>
      <p:sp>
        <p:nvSpPr>
          <p:cNvPr id="9" name="Text 6"/>
          <p:cNvSpPr/>
          <p:nvPr/>
        </p:nvSpPr>
        <p:spPr>
          <a:xfrm>
            <a:off x="7537966" y="4431744"/>
            <a:ext cx="232410"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0" name="Text 7"/>
          <p:cNvSpPr/>
          <p:nvPr/>
        </p:nvSpPr>
        <p:spPr>
          <a:xfrm>
            <a:off x="8097560" y="4344353"/>
            <a:ext cx="2779038"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Relationships</a:t>
            </a:r>
            <a:endParaRPr lang="en-US" sz="1900" dirty="0"/>
          </a:p>
        </p:txBody>
      </p:sp>
      <p:sp>
        <p:nvSpPr>
          <p:cNvPr id="11" name="Text 8"/>
          <p:cNvSpPr/>
          <p:nvPr/>
        </p:nvSpPr>
        <p:spPr>
          <a:xfrm>
            <a:off x="8097560" y="4776311"/>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Relationships between tables are established to enable cross-table analysis and calculations, providing a holistic view of the data.</a:t>
            </a:r>
            <a:endParaRPr lang="en-US" sz="1600" dirty="0"/>
          </a:p>
        </p:txBody>
      </p:sp>
      <p:sp>
        <p:nvSpPr>
          <p:cNvPr id="12" name="Shape 9"/>
          <p:cNvSpPr/>
          <p:nvPr/>
        </p:nvSpPr>
        <p:spPr>
          <a:xfrm>
            <a:off x="730210" y="6221135"/>
            <a:ext cx="469463" cy="469463"/>
          </a:xfrm>
          <a:prstGeom prst="roundRect">
            <a:avLst>
              <a:gd name="adj" fmla="val 6667"/>
            </a:avLst>
          </a:prstGeom>
          <a:solidFill>
            <a:srgbClr val="304755"/>
          </a:solidFill>
          <a:ln/>
        </p:spPr>
      </p:sp>
      <p:sp>
        <p:nvSpPr>
          <p:cNvPr id="13" name="Text 10"/>
          <p:cNvSpPr/>
          <p:nvPr/>
        </p:nvSpPr>
        <p:spPr>
          <a:xfrm>
            <a:off x="846534" y="6308527"/>
            <a:ext cx="236815"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4" name="Text 11"/>
          <p:cNvSpPr/>
          <p:nvPr/>
        </p:nvSpPr>
        <p:spPr>
          <a:xfrm>
            <a:off x="1408271" y="6221135"/>
            <a:ext cx="3027640"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Column Calculations</a:t>
            </a:r>
            <a:endParaRPr lang="en-US" sz="1900" dirty="0"/>
          </a:p>
        </p:txBody>
      </p:sp>
      <p:sp>
        <p:nvSpPr>
          <p:cNvPr id="15" name="Text 12"/>
          <p:cNvSpPr/>
          <p:nvPr/>
        </p:nvSpPr>
        <p:spPr>
          <a:xfrm>
            <a:off x="1408271" y="6653093"/>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New columns are created using DAX for derived metrics like Profit Margin, Average Sales per Customer, and Top 10 Products by Sales.</a:t>
            </a:r>
            <a:endParaRPr lang="en-US" sz="1600" dirty="0"/>
          </a:p>
        </p:txBody>
      </p:sp>
      <p:sp>
        <p:nvSpPr>
          <p:cNvPr id="16" name="Shape 13"/>
          <p:cNvSpPr/>
          <p:nvPr/>
        </p:nvSpPr>
        <p:spPr>
          <a:xfrm>
            <a:off x="7419499" y="6221135"/>
            <a:ext cx="469463" cy="469463"/>
          </a:xfrm>
          <a:prstGeom prst="roundRect">
            <a:avLst>
              <a:gd name="adj" fmla="val 6667"/>
            </a:avLst>
          </a:prstGeom>
          <a:solidFill>
            <a:srgbClr val="304755"/>
          </a:solidFill>
          <a:ln/>
        </p:spPr>
      </p:sp>
      <p:sp>
        <p:nvSpPr>
          <p:cNvPr id="17" name="Text 14"/>
          <p:cNvSpPr/>
          <p:nvPr/>
        </p:nvSpPr>
        <p:spPr>
          <a:xfrm>
            <a:off x="7535942" y="6308527"/>
            <a:ext cx="236458"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18" name="Text 15"/>
          <p:cNvSpPr/>
          <p:nvPr/>
        </p:nvSpPr>
        <p:spPr>
          <a:xfrm>
            <a:off x="8097560" y="6221135"/>
            <a:ext cx="2454831"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Filters</a:t>
            </a:r>
            <a:endParaRPr lang="en-US" sz="1900" dirty="0"/>
          </a:p>
        </p:txBody>
      </p:sp>
      <p:sp>
        <p:nvSpPr>
          <p:cNvPr id="19" name="Text 16"/>
          <p:cNvSpPr/>
          <p:nvPr/>
        </p:nvSpPr>
        <p:spPr>
          <a:xfrm>
            <a:off x="8097560" y="6653093"/>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Filters are applied to focus on specific data subsets relevant to the analysis, allowing for focused insights and visualizations.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FB374-0730-78AB-E238-CD46D8F2ED5A}"/>
              </a:ext>
            </a:extLst>
          </p:cNvPr>
          <p:cNvPicPr>
            <a:picLocks noChangeAspect="1"/>
          </p:cNvPicPr>
          <p:nvPr/>
        </p:nvPicPr>
        <p:blipFill>
          <a:blip r:embed="rId2"/>
          <a:stretch>
            <a:fillRect/>
          </a:stretch>
        </p:blipFill>
        <p:spPr>
          <a:xfrm>
            <a:off x="1104592" y="501805"/>
            <a:ext cx="12421216" cy="70272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358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0706"/>
          </a:xfrm>
          <a:prstGeom prst="rect">
            <a:avLst/>
          </a:prstGeom>
        </p:spPr>
      </p:pic>
      <p:sp>
        <p:nvSpPr>
          <p:cNvPr id="4" name="Text 0"/>
          <p:cNvSpPr/>
          <p:nvPr/>
        </p:nvSpPr>
        <p:spPr>
          <a:xfrm>
            <a:off x="781288" y="3731300"/>
            <a:ext cx="12362855" cy="656630"/>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Customer Segmentation: Initial Insights</a:t>
            </a:r>
            <a:endParaRPr lang="en-US" sz="4100" dirty="0"/>
          </a:p>
        </p:txBody>
      </p:sp>
      <p:pic>
        <p:nvPicPr>
          <p:cNvPr id="5" name="Image 2" descr="preencoded.png"/>
          <p:cNvPicPr>
            <a:picLocks noChangeAspect="1"/>
          </p:cNvPicPr>
          <p:nvPr/>
        </p:nvPicPr>
        <p:blipFill>
          <a:blip r:embed="rId4"/>
          <a:stretch>
            <a:fillRect/>
          </a:stretch>
        </p:blipFill>
        <p:spPr>
          <a:xfrm>
            <a:off x="781288" y="4722733"/>
            <a:ext cx="558046" cy="558046"/>
          </a:xfrm>
          <a:prstGeom prst="rect">
            <a:avLst/>
          </a:prstGeom>
        </p:spPr>
      </p:pic>
      <p:sp>
        <p:nvSpPr>
          <p:cNvPr id="6" name="Text 1"/>
          <p:cNvSpPr/>
          <p:nvPr/>
        </p:nvSpPr>
        <p:spPr>
          <a:xfrm>
            <a:off x="781288"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Total Customers</a:t>
            </a:r>
            <a:endParaRPr lang="en-US" sz="2050" dirty="0"/>
          </a:p>
        </p:txBody>
      </p:sp>
      <p:sp>
        <p:nvSpPr>
          <p:cNvPr id="7" name="Text 2"/>
          <p:cNvSpPr/>
          <p:nvPr/>
        </p:nvSpPr>
        <p:spPr>
          <a:xfrm>
            <a:off x="781288" y="5966222"/>
            <a:ext cx="4132659"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3,900</a:t>
            </a:r>
            <a:endParaRPr lang="en-US" sz="1750" dirty="0"/>
          </a:p>
        </p:txBody>
      </p:sp>
      <p:pic>
        <p:nvPicPr>
          <p:cNvPr id="8" name="Image 3" descr="preencoded.png"/>
          <p:cNvPicPr>
            <a:picLocks noChangeAspect="1"/>
          </p:cNvPicPr>
          <p:nvPr/>
        </p:nvPicPr>
        <p:blipFill>
          <a:blip r:embed="rId5"/>
          <a:stretch>
            <a:fillRect/>
          </a:stretch>
        </p:blipFill>
        <p:spPr>
          <a:xfrm>
            <a:off x="5248751" y="4722733"/>
            <a:ext cx="558046" cy="558046"/>
          </a:xfrm>
          <a:prstGeom prst="rect">
            <a:avLst/>
          </a:prstGeom>
        </p:spPr>
      </p:pic>
      <p:sp>
        <p:nvSpPr>
          <p:cNvPr id="9" name="Text 3"/>
          <p:cNvSpPr/>
          <p:nvPr/>
        </p:nvSpPr>
        <p:spPr>
          <a:xfrm>
            <a:off x="5248751"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Total Revenue</a:t>
            </a:r>
            <a:endParaRPr lang="en-US" sz="2050" dirty="0"/>
          </a:p>
        </p:txBody>
      </p:sp>
      <p:sp>
        <p:nvSpPr>
          <p:cNvPr id="10" name="Text 4"/>
          <p:cNvSpPr/>
          <p:nvPr/>
        </p:nvSpPr>
        <p:spPr>
          <a:xfrm>
            <a:off x="5248751" y="5966222"/>
            <a:ext cx="4132778"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$233,000</a:t>
            </a:r>
            <a:endParaRPr lang="en-US" sz="1750" dirty="0"/>
          </a:p>
        </p:txBody>
      </p:sp>
      <p:pic>
        <p:nvPicPr>
          <p:cNvPr id="11" name="Image 4" descr="preencoded.png"/>
          <p:cNvPicPr>
            <a:picLocks noChangeAspect="1"/>
          </p:cNvPicPr>
          <p:nvPr/>
        </p:nvPicPr>
        <p:blipFill>
          <a:blip r:embed="rId6"/>
          <a:stretch>
            <a:fillRect/>
          </a:stretch>
        </p:blipFill>
        <p:spPr>
          <a:xfrm>
            <a:off x="9716333" y="4722733"/>
            <a:ext cx="558046" cy="558046"/>
          </a:xfrm>
          <a:prstGeom prst="rect">
            <a:avLst/>
          </a:prstGeom>
        </p:spPr>
      </p:pic>
      <p:sp>
        <p:nvSpPr>
          <p:cNvPr id="12" name="Text 5"/>
          <p:cNvSpPr/>
          <p:nvPr/>
        </p:nvSpPr>
        <p:spPr>
          <a:xfrm>
            <a:off x="9716333"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Average Rating</a:t>
            </a:r>
            <a:endParaRPr lang="en-US" sz="2050" dirty="0"/>
          </a:p>
        </p:txBody>
      </p:sp>
      <p:sp>
        <p:nvSpPr>
          <p:cNvPr id="13" name="Text 6"/>
          <p:cNvSpPr/>
          <p:nvPr/>
        </p:nvSpPr>
        <p:spPr>
          <a:xfrm>
            <a:off x="9716333" y="5966222"/>
            <a:ext cx="4132778"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3.75</a:t>
            </a:r>
            <a:endParaRPr lang="en-US" sz="1750" dirty="0"/>
          </a:p>
        </p:txBody>
      </p:sp>
      <p:sp>
        <p:nvSpPr>
          <p:cNvPr id="14" name="Text 7"/>
          <p:cNvSpPr/>
          <p:nvPr/>
        </p:nvSpPr>
        <p:spPr>
          <a:xfrm>
            <a:off x="781288" y="6574512"/>
            <a:ext cx="13067824" cy="714375"/>
          </a:xfrm>
          <a:prstGeom prst="rect">
            <a:avLst/>
          </a:prstGeom>
          <a:noFill/>
          <a:ln/>
        </p:spPr>
        <p:txBody>
          <a:bodyPr wrap="square" lIns="0" tIns="0" rIns="0" bIns="0"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This initial overview provides a foundation for further segmentation analysis, highlighting key metrics related to the customer base and revenue.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853</Words>
  <Application>Microsoft Office PowerPoint</Application>
  <PresentationFormat>Custom</PresentationFormat>
  <Paragraphs>116</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Courier New</vt:lpstr>
      <vt:lpstr>Cabin</vt:lpstr>
      <vt:lpstr>Arial</vt:lpstr>
      <vt:lpstr>Calibri</vt:lpstr>
      <vt:lpstr>Unbounded</vt:lpstr>
      <vt:lpstr>Arial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GONNA ROHAN SAI</cp:lastModifiedBy>
  <cp:revision>4</cp:revision>
  <dcterms:created xsi:type="dcterms:W3CDTF">2024-12-28T09:10:29Z</dcterms:created>
  <dcterms:modified xsi:type="dcterms:W3CDTF">2024-12-28T14:27:26Z</dcterms:modified>
</cp:coreProperties>
</file>